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258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86" r:id="rId31"/>
    <p:sldId id="278" r:id="rId32"/>
    <p:sldId id="279" r:id="rId33"/>
    <p:sldId id="280" r:id="rId34"/>
    <p:sldId id="282" r:id="rId35"/>
    <p:sldId id="303" r:id="rId36"/>
    <p:sldId id="284" r:id="rId37"/>
    <p:sldId id="304" r:id="rId38"/>
    <p:sldId id="285" r:id="rId39"/>
    <p:sldId id="287" r:id="rId40"/>
    <p:sldId id="288" r:id="rId41"/>
    <p:sldId id="289" r:id="rId42"/>
    <p:sldId id="2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6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2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5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2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3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95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46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83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93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31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BB8924-1B77-4A3E-8EF7-EB17CBB8B0CE}" type="datetimeFigureOut">
              <a:rPr lang="zh-TW" altLang="en-US" smtClean="0"/>
              <a:t>2022/8/18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E0DA99-BB81-4D40-8FEF-F73F9BAA946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63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34776" y="1684097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C01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機器人操作步驟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826327" y="4304145"/>
            <a:ext cx="65393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>
                <a:latin typeface="+mj-lt"/>
              </a:rPr>
              <a:t>Python</a:t>
            </a:r>
            <a:r>
              <a:rPr lang="zh-TW" altLang="en-US" sz="2500" dirty="0">
                <a:latin typeface="+mj-lt"/>
              </a:rPr>
              <a:t>版本</a:t>
            </a:r>
            <a:r>
              <a:rPr lang="en-US" altLang="zh-TW" sz="2500" dirty="0">
                <a:latin typeface="+mj-lt"/>
              </a:rPr>
              <a:t>:python 3</a:t>
            </a:r>
          </a:p>
          <a:p>
            <a:r>
              <a:rPr lang="zh-TW" altLang="en-US" sz="2500" dirty="0">
                <a:latin typeface="+mj-lt"/>
              </a:rPr>
              <a:t>虛擬機版本</a:t>
            </a:r>
            <a:r>
              <a:rPr lang="en-US" altLang="zh-TW" sz="2500" dirty="0">
                <a:latin typeface="+mj-lt"/>
              </a:rPr>
              <a:t>:Version 6.1.2 </a:t>
            </a:r>
          </a:p>
          <a:p>
            <a:r>
              <a:rPr lang="zh-TW" altLang="en-US" sz="2500" dirty="0">
                <a:latin typeface="+mj-lt"/>
              </a:rPr>
              <a:t>虛擬機中之</a:t>
            </a:r>
            <a:r>
              <a:rPr lang="en-US" altLang="zh-TW" sz="2500" dirty="0">
                <a:latin typeface="+mj-lt"/>
              </a:rPr>
              <a:t>Ubuntu</a:t>
            </a:r>
            <a:r>
              <a:rPr lang="zh-TW" altLang="en-US" sz="2500" dirty="0">
                <a:latin typeface="+mj-lt"/>
              </a:rPr>
              <a:t>版本</a:t>
            </a:r>
            <a:r>
              <a:rPr lang="en-US" altLang="zh-TW" sz="2500" dirty="0">
                <a:latin typeface="+mj-lt"/>
              </a:rPr>
              <a:t>:18.04</a:t>
            </a:r>
          </a:p>
          <a:p>
            <a:r>
              <a:rPr lang="en-US" altLang="zh-TW" sz="2500" dirty="0">
                <a:latin typeface="+mj-lt"/>
              </a:rPr>
              <a:t>C01</a:t>
            </a:r>
            <a:r>
              <a:rPr lang="zh-TW" altLang="en-US" sz="2500" dirty="0">
                <a:latin typeface="+mj-lt"/>
              </a:rPr>
              <a:t>機器人中之</a:t>
            </a:r>
            <a:r>
              <a:rPr lang="en-US" altLang="zh-TW" sz="2500" dirty="0">
                <a:latin typeface="+mj-lt"/>
              </a:rPr>
              <a:t>Ubuntu</a:t>
            </a:r>
            <a:r>
              <a:rPr lang="zh-TW" altLang="en-US" sz="2500" dirty="0">
                <a:latin typeface="+mj-lt"/>
              </a:rPr>
              <a:t>版本</a:t>
            </a:r>
            <a:r>
              <a:rPr lang="en-US" altLang="zh-TW" sz="2500" dirty="0">
                <a:latin typeface="+mj-lt"/>
              </a:rPr>
              <a:t>:14.04</a:t>
            </a:r>
          </a:p>
          <a:p>
            <a:endParaRPr lang="zh-TW" altLang="en-US" sz="2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101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073" y="658198"/>
            <a:ext cx="92917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Step7:</a:t>
            </a:r>
            <a:r>
              <a:rPr lang="zh-TW" altLang="en-US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接著要離開編輯模式，按下「</a:t>
            </a:r>
            <a:r>
              <a:rPr lang="en-US" altLang="zh-TW" sz="2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Ctrl+X</a:t>
            </a:r>
            <a:r>
              <a:rPr lang="zh-TW" altLang="en-US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」鍵，便能離開文件編輯模式，如下圖所示。到這邊已經建立完成</a:t>
            </a:r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en-US" altLang="zh-TW" sz="2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0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2168" y="2944238"/>
            <a:ext cx="4371322" cy="742545"/>
          </a:xfrm>
        </p:spPr>
        <p:txBody>
          <a:bodyPr>
            <a:noAutofit/>
          </a:bodyPr>
          <a:lstStyle/>
          <a:p>
            <a:r>
              <a:rPr lang="zh-TW" altLang="en-US" sz="4500">
                <a:solidFill>
                  <a:schemeClr val="tx1"/>
                </a:solidFill>
              </a:rPr>
              <a:t>實驗操作步驟</a:t>
            </a:r>
            <a:endParaRPr lang="zh-TW" alt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Step1:</a:t>
            </a:r>
            <a:r>
              <a:rPr lang="zh-TW" altLang="en-US" dirty="0">
                <a:solidFill>
                  <a:schemeClr val="tx1"/>
                </a:solidFill>
              </a:rPr>
              <a:t>查詢</a:t>
            </a:r>
            <a:r>
              <a:rPr lang="en-US" altLang="zh-TW" dirty="0" err="1">
                <a:solidFill>
                  <a:schemeClr val="tx1"/>
                </a:solidFill>
              </a:rPr>
              <a:t>ip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375" y="2100084"/>
            <a:ext cx="5738210" cy="40227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985164" y="2419927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86569" y="1737360"/>
            <a:ext cx="412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在虛擬機中的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中打開終端機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22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Step2:</a:t>
            </a:r>
            <a:r>
              <a:rPr lang="zh-TW" altLang="en-US" dirty="0">
                <a:solidFill>
                  <a:schemeClr val="tx1"/>
                </a:solidFill>
              </a:rPr>
              <a:t>得知</a:t>
            </a:r>
            <a:r>
              <a:rPr lang="en-US" altLang="zh-TW" dirty="0">
                <a:solidFill>
                  <a:schemeClr val="tx1"/>
                </a:solidFill>
              </a:rPr>
              <a:t>IP</a:t>
            </a:r>
            <a:r>
              <a:rPr lang="zh-TW" altLang="en-US" dirty="0">
                <a:solidFill>
                  <a:schemeClr val="tx1"/>
                </a:solidFill>
              </a:rPr>
              <a:t>位置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85164" y="2419927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84211" y="1737360"/>
            <a:ext cx="3722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在終端機中輸入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ifconfig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位置的查詢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最後可以看到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位置為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紅色框處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398981" y="1856509"/>
            <a:ext cx="5812971" cy="4401826"/>
            <a:chOff x="3066473" y="1493959"/>
            <a:chExt cx="6394862" cy="4736667"/>
          </a:xfrm>
        </p:grpSpPr>
        <p:grpSp>
          <p:nvGrpSpPr>
            <p:cNvPr id="9" name="群組 8"/>
            <p:cNvGrpSpPr/>
            <p:nvPr/>
          </p:nvGrpSpPr>
          <p:grpSpPr>
            <a:xfrm>
              <a:off x="3352077" y="1493959"/>
              <a:ext cx="6109258" cy="4736667"/>
              <a:chOff x="3352077" y="1493959"/>
              <a:chExt cx="6109258" cy="4736667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52077" y="1493959"/>
                <a:ext cx="6109258" cy="4736667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4601249" y="2676273"/>
                <a:ext cx="1182254" cy="15695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單箭頭接點 10"/>
            <p:cNvCxnSpPr>
              <a:endCxn id="8" idx="1"/>
            </p:cNvCxnSpPr>
            <p:nvPr/>
          </p:nvCxnSpPr>
          <p:spPr>
            <a:xfrm flipV="1">
              <a:off x="3066473" y="2754752"/>
              <a:ext cx="1534776" cy="3856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809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884" y="261262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Step3:</a:t>
            </a:r>
            <a:r>
              <a:rPr lang="zh-TW" altLang="en-US" dirty="0">
                <a:solidFill>
                  <a:schemeClr val="tx1"/>
                </a:solidFill>
              </a:rPr>
              <a:t>更改</a:t>
            </a:r>
            <a:r>
              <a:rPr lang="en-US" altLang="zh-TW" dirty="0" err="1">
                <a:solidFill>
                  <a:schemeClr val="tx1"/>
                </a:solidFill>
              </a:rPr>
              <a:t>ip</a:t>
            </a:r>
            <a:r>
              <a:rPr lang="zh-TW" altLang="en-US" dirty="0">
                <a:solidFill>
                  <a:schemeClr val="tx1"/>
                </a:solidFill>
              </a:rPr>
              <a:t>及程式碼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85164" y="2419927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83492" y="1742242"/>
            <a:ext cx="3722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在虛擬機中打開控制程式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紅色框處輸入剛剛查詢到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紅色框處的架構為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address(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)+port(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碼，在這邊可以隨意設置，但須與機器人上的相同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把此定理需要之控制程式貼入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fuzzy.py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694545" y="951345"/>
            <a:ext cx="7061797" cy="4921395"/>
            <a:chOff x="3694545" y="951345"/>
            <a:chExt cx="7061797" cy="4921395"/>
          </a:xfrm>
        </p:grpSpPr>
        <p:grpSp>
          <p:nvGrpSpPr>
            <p:cNvPr id="10" name="群組 9"/>
            <p:cNvGrpSpPr/>
            <p:nvPr/>
          </p:nvGrpSpPr>
          <p:grpSpPr>
            <a:xfrm>
              <a:off x="4408825" y="951345"/>
              <a:ext cx="6347517" cy="4921395"/>
              <a:chOff x="4408825" y="951345"/>
              <a:chExt cx="6347517" cy="492139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825" y="951345"/>
                <a:ext cx="6347517" cy="4921395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153891" y="3961547"/>
                <a:ext cx="2225964" cy="193963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2" name="直線單箭頭接點 11"/>
            <p:cNvCxnSpPr>
              <a:endCxn id="9" idx="1"/>
            </p:cNvCxnSpPr>
            <p:nvPr/>
          </p:nvCxnSpPr>
          <p:spPr>
            <a:xfrm>
              <a:off x="3694545" y="3435927"/>
              <a:ext cx="1459346" cy="62260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368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6" y="1685562"/>
            <a:ext cx="4513982" cy="3768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70" y="378630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Step4:</a:t>
            </a:r>
            <a:r>
              <a:rPr lang="zh-TW" altLang="en-US" dirty="0">
                <a:solidFill>
                  <a:schemeClr val="tx1"/>
                </a:solidFill>
              </a:rPr>
              <a:t>點開</a:t>
            </a:r>
            <a:r>
              <a:rPr lang="en-US" altLang="zh-TW" dirty="0" err="1">
                <a:solidFill>
                  <a:schemeClr val="tx1"/>
                </a:solidFill>
                <a:cs typeface="Times New Roman" panose="02020603050405020304" pitchFamily="18" charset="0"/>
              </a:rPr>
              <a:t>robot_ws</a:t>
            </a:r>
            <a:r>
              <a:rPr lang="zh-TW" altLang="en-US" dirty="0">
                <a:solidFill>
                  <a:schemeClr val="tx1"/>
                </a:solidFill>
              </a:rPr>
              <a:t>資料夾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85164" y="2419927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425478" y="3638397"/>
            <a:ext cx="3550189" cy="314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135418" y="3638397"/>
            <a:ext cx="683491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85561"/>
            <a:ext cx="4596113" cy="38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70" y="1699491"/>
            <a:ext cx="4596113" cy="38143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70" y="311629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Step5:</a:t>
            </a:r>
            <a:r>
              <a:rPr lang="zh-TW" altLang="en-US" dirty="0">
                <a:solidFill>
                  <a:schemeClr val="tx1"/>
                </a:solidFill>
              </a:rPr>
              <a:t>點開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zh-TW" altLang="en-US" dirty="0">
                <a:solidFill>
                  <a:schemeClr val="tx1"/>
                </a:solidFill>
              </a:rPr>
              <a:t>資料夾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907505" y="2189018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47820" y="2779415"/>
            <a:ext cx="3550189" cy="314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177832" y="3472143"/>
            <a:ext cx="683491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84" y="1699491"/>
            <a:ext cx="4633768" cy="3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70" y="1791583"/>
            <a:ext cx="4633768" cy="38343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332" y="291281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Step6:</a:t>
            </a:r>
            <a:r>
              <a:rPr lang="zh-TW" altLang="en-US" dirty="0">
                <a:solidFill>
                  <a:schemeClr val="tx1"/>
                </a:solidFill>
              </a:rPr>
              <a:t>點開</a:t>
            </a:r>
            <a:r>
              <a:rPr lang="en-US" altLang="zh-TW" dirty="0">
                <a:solidFill>
                  <a:schemeClr val="tx1"/>
                </a:solidFill>
              </a:rPr>
              <a:t>c01</a:t>
            </a:r>
            <a:r>
              <a:rPr lang="zh-TW" altLang="en-US" dirty="0">
                <a:solidFill>
                  <a:schemeClr val="tx1"/>
                </a:solidFill>
              </a:rPr>
              <a:t>資料夾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874520" y="2059708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14835" y="2429040"/>
            <a:ext cx="3550189" cy="314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191029" y="3268942"/>
            <a:ext cx="683491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11" y="1791583"/>
            <a:ext cx="4663286" cy="38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1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6" y="1744943"/>
            <a:ext cx="4663286" cy="38528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0195" y="262654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Step7:</a:t>
            </a:r>
            <a:r>
              <a:rPr lang="zh-TW" altLang="en-US" dirty="0">
                <a:solidFill>
                  <a:schemeClr val="tx1"/>
                </a:solidFill>
              </a:rPr>
              <a:t>點開</a:t>
            </a:r>
            <a:r>
              <a:rPr lang="en-US" altLang="zh-TW" dirty="0">
                <a:solidFill>
                  <a:schemeClr val="tx1"/>
                </a:solidFill>
              </a:rPr>
              <a:t>fuzzy</a:t>
            </a:r>
            <a:r>
              <a:rPr lang="zh-TW" altLang="en-US" dirty="0">
                <a:solidFill>
                  <a:schemeClr val="tx1"/>
                </a:solidFill>
              </a:rPr>
              <a:t>資料夾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855855" y="2235200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416243" y="3970907"/>
            <a:ext cx="3550189" cy="314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514109" y="3573743"/>
            <a:ext cx="683491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27" y="1761810"/>
            <a:ext cx="4633191" cy="38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8" y="1715627"/>
            <a:ext cx="4633191" cy="3836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70" y="261179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Step8:</a:t>
            </a:r>
            <a:r>
              <a:rPr lang="zh-TW" altLang="en-US" dirty="0">
                <a:solidFill>
                  <a:schemeClr val="tx1"/>
                </a:solidFill>
              </a:rPr>
              <a:t>點開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zh-TW" altLang="en-US" dirty="0">
                <a:solidFill>
                  <a:schemeClr val="tx1"/>
                </a:solidFill>
              </a:rPr>
              <a:t>資料夾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858895" y="2078181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50183" y="2566979"/>
            <a:ext cx="3550189" cy="314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229455" y="3540471"/>
            <a:ext cx="683491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74" y="1657109"/>
            <a:ext cx="4937048" cy="4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73383"/>
            <a:ext cx="8596668" cy="4267980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Python</a:t>
            </a:r>
            <a:r>
              <a:rPr lang="zh-TW" altLang="en-US" dirty="0"/>
              <a:t>檔案</a:t>
            </a:r>
            <a:endParaRPr lang="en-US" altLang="zh-TW" dirty="0"/>
          </a:p>
          <a:p>
            <a:r>
              <a:rPr lang="zh-TW" altLang="en-US" dirty="0"/>
              <a:t>查詢</a:t>
            </a:r>
            <a:r>
              <a:rPr lang="en-US" altLang="zh-TW" dirty="0" err="1"/>
              <a:t>ip</a:t>
            </a:r>
            <a:r>
              <a:rPr lang="zh-TW" altLang="en-US" dirty="0"/>
              <a:t>位置</a:t>
            </a:r>
            <a:endParaRPr lang="en-US" altLang="zh-TW" dirty="0"/>
          </a:p>
          <a:p>
            <a:r>
              <a:rPr lang="zh-TW" altLang="en-US" dirty="0"/>
              <a:t>更改</a:t>
            </a:r>
            <a:r>
              <a:rPr lang="en-US" altLang="zh-TW" dirty="0" err="1"/>
              <a:t>ip</a:t>
            </a:r>
            <a:r>
              <a:rPr lang="zh-TW" altLang="en-US" dirty="0"/>
              <a:t>及程式碼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1.</a:t>
            </a:r>
            <a:r>
              <a:rPr lang="zh-TW" altLang="en-US" dirty="0"/>
              <a:t>機器人程式</a:t>
            </a:r>
            <a:r>
              <a:rPr lang="en-US" altLang="zh-TW" dirty="0" err="1"/>
              <a:t>ip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2.</a:t>
            </a:r>
            <a:r>
              <a:rPr lang="zh-TW" altLang="en-US" dirty="0"/>
              <a:t>電腦端程式</a:t>
            </a:r>
            <a:r>
              <a:rPr lang="en-US" altLang="zh-TW" dirty="0" err="1"/>
              <a:t>ip</a:t>
            </a:r>
            <a:endParaRPr lang="en-US" altLang="zh-TW" dirty="0"/>
          </a:p>
          <a:p>
            <a:r>
              <a:rPr lang="zh-TW" altLang="en-US" dirty="0"/>
              <a:t>進行連線</a:t>
            </a:r>
            <a:endParaRPr lang="en-US" altLang="zh-TW" dirty="0"/>
          </a:p>
          <a:p>
            <a:r>
              <a:rPr lang="zh-TW" altLang="en-US" dirty="0"/>
              <a:t>取出數據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9630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70" y="1732182"/>
            <a:ext cx="4937048" cy="40486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2985" y="371259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Step9:</a:t>
            </a:r>
            <a:r>
              <a:rPr lang="zh-TW" altLang="en-US" dirty="0">
                <a:solidFill>
                  <a:schemeClr val="tx1"/>
                </a:solidFill>
              </a:rPr>
              <a:t>更改</a:t>
            </a:r>
            <a:r>
              <a:rPr lang="en-US" altLang="zh-TW" dirty="0" err="1">
                <a:solidFill>
                  <a:schemeClr val="tx1"/>
                </a:solidFill>
              </a:rPr>
              <a:t>ip</a:t>
            </a:r>
            <a:r>
              <a:rPr lang="zh-TW" altLang="en-US" dirty="0">
                <a:solidFill>
                  <a:schemeClr val="tx1"/>
                </a:solidFill>
              </a:rPr>
              <a:t>，點開</a:t>
            </a:r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client.py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85164" y="2221709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425479" y="2895598"/>
            <a:ext cx="3893339" cy="314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endCxn id="5" idx="1"/>
          </p:cNvCxnSpPr>
          <p:nvPr/>
        </p:nvCxnSpPr>
        <p:spPr>
          <a:xfrm flipV="1">
            <a:off x="5226238" y="3799827"/>
            <a:ext cx="533382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620" y="1986790"/>
            <a:ext cx="6432380" cy="36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70" y="1708728"/>
            <a:ext cx="6235123" cy="351575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492" y="30909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Step10:</a:t>
            </a:r>
            <a:r>
              <a:rPr lang="zh-TW" altLang="en-US" dirty="0">
                <a:solidFill>
                  <a:schemeClr val="tx1"/>
                </a:solidFill>
              </a:rPr>
              <a:t>在程式碼中更改</a:t>
            </a:r>
            <a:r>
              <a:rPr lang="en-US" altLang="zh-TW" dirty="0">
                <a:solidFill>
                  <a:schemeClr val="tx1"/>
                </a:solidFill>
              </a:rPr>
              <a:t>IP</a:t>
            </a:r>
            <a:r>
              <a:rPr lang="zh-TW" altLang="en-US" dirty="0">
                <a:solidFill>
                  <a:schemeClr val="tx1"/>
                </a:solidFill>
              </a:rPr>
              <a:t>位置以及</a:t>
            </a:r>
            <a:r>
              <a:rPr lang="en-US" altLang="zh-TW" dirty="0">
                <a:solidFill>
                  <a:schemeClr val="tx1"/>
                </a:solidFill>
              </a:rPr>
              <a:t>port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73971" y="2216727"/>
            <a:ext cx="24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99492" y="3047999"/>
            <a:ext cx="3893339" cy="1573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392831" y="3126690"/>
            <a:ext cx="2863125" cy="8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255956" y="2743717"/>
            <a:ext cx="350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lt"/>
              </a:rPr>
              <a:t>在這邊輸入剛剛查詢到的</a:t>
            </a:r>
            <a:endParaRPr lang="en-US" altLang="zh-TW" dirty="0">
              <a:latin typeface="+mj-lt"/>
            </a:endParaRPr>
          </a:p>
          <a:p>
            <a:r>
              <a:rPr lang="en-US" altLang="zh-TW" dirty="0" err="1">
                <a:latin typeface="+mj-lt"/>
              </a:rPr>
              <a:t>ip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address</a:t>
            </a:r>
            <a:r>
              <a:rPr lang="zh-TW" altLang="en-US" dirty="0">
                <a:latin typeface="+mj-lt"/>
              </a:rPr>
              <a:t>以及設定的</a:t>
            </a:r>
            <a:r>
              <a:rPr lang="en-US" altLang="zh-TW" dirty="0">
                <a:latin typeface="+mj-lt"/>
              </a:rPr>
              <a:t>port(1234)</a:t>
            </a:r>
          </a:p>
          <a:p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71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7261" y="286327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Step11:</a:t>
            </a:r>
            <a:r>
              <a:rPr lang="zh-TW" altLang="en-US" dirty="0">
                <a:solidFill>
                  <a:schemeClr val="tx1"/>
                </a:solidFill>
              </a:rPr>
              <a:t>更改執行路徑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261" y="1825338"/>
            <a:ext cx="3442084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dirty="0"/>
              <a:t>打開虛擬機中的終端機</a:t>
            </a:r>
            <a:endParaRPr lang="en-US" altLang="zh-TW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將路徑設置為在控制程式下的路徑</a:t>
            </a:r>
            <a:r>
              <a:rPr lang="en-US" altLang="zh-TW" dirty="0"/>
              <a:t>(</a:t>
            </a:r>
            <a:r>
              <a:rPr lang="zh-TW" altLang="en-US" dirty="0"/>
              <a:t>這邊輸入</a:t>
            </a:r>
            <a:r>
              <a:rPr lang="en-US" altLang="zh-TW" dirty="0"/>
              <a:t>cd</a:t>
            </a:r>
            <a:r>
              <a:rPr lang="zh-TW" altLang="en-US" dirty="0"/>
              <a:t> </a:t>
            </a:r>
            <a:r>
              <a:rPr lang="en-US" altLang="zh-TW" dirty="0"/>
              <a:t>fuzzy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cd</a:t>
            </a:r>
            <a:r>
              <a:rPr lang="zh-TW" altLang="en-US" dirty="0"/>
              <a:t>可以用來更改路徑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97" y="1171873"/>
            <a:ext cx="6373813" cy="49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3370" y="369455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Step12:</a:t>
            </a:r>
            <a:r>
              <a:rPr lang="zh-TW" altLang="en-US" dirty="0">
                <a:solidFill>
                  <a:schemeClr val="tx1"/>
                </a:solidFill>
              </a:rPr>
              <a:t>執行控制程式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3370" y="1760683"/>
            <a:ext cx="3442084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dirty="0"/>
              <a:t>可以看到已經更改路徑為</a:t>
            </a:r>
            <a:r>
              <a:rPr lang="en-US" altLang="zh-TW" dirty="0">
                <a:solidFill>
                  <a:srgbClr val="0070C0"/>
                </a:solidFill>
              </a:rPr>
              <a:t>:~/fuzzy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輸入</a:t>
            </a:r>
            <a:r>
              <a:rPr lang="en-US" altLang="zh-TW" dirty="0"/>
              <a:t>python3 fuzzy.py  </a:t>
            </a:r>
            <a:r>
              <a:rPr lang="zh-TW" altLang="en-US" dirty="0"/>
              <a:t>在這邊是用</a:t>
            </a:r>
            <a:r>
              <a:rPr lang="en-US" altLang="zh-TW" dirty="0"/>
              <a:t>python3</a:t>
            </a:r>
            <a:r>
              <a:rPr lang="zh-TW" altLang="en-US" dirty="0"/>
              <a:t>的版本，而後面則輸入控制程式名稱，為</a:t>
            </a:r>
            <a:r>
              <a:rPr lang="en-US" altLang="zh-TW" dirty="0"/>
              <a:t>fuzzy.py</a:t>
            </a:r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18" y="1287161"/>
            <a:ext cx="6668655" cy="51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9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7261" y="369454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Step13:</a:t>
            </a:r>
            <a:r>
              <a:rPr lang="zh-TW" altLang="en-US" dirty="0">
                <a:solidFill>
                  <a:schemeClr val="tx1"/>
                </a:solidFill>
              </a:rPr>
              <a:t>等待</a:t>
            </a:r>
            <a:r>
              <a:rPr lang="en-US" altLang="zh-TW" dirty="0">
                <a:solidFill>
                  <a:schemeClr val="tx1"/>
                </a:solidFill>
              </a:rPr>
              <a:t>socket</a:t>
            </a:r>
            <a:r>
              <a:rPr lang="zh-TW" altLang="en-US" dirty="0">
                <a:solidFill>
                  <a:schemeClr val="tx1"/>
                </a:solidFill>
              </a:rPr>
              <a:t>連線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261" y="1772204"/>
            <a:ext cx="3442084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dirty="0"/>
              <a:t>輸入後即可以看到</a:t>
            </a:r>
            <a:r>
              <a:rPr lang="en-US" altLang="zh-TW" dirty="0"/>
              <a:t>”</a:t>
            </a:r>
            <a:r>
              <a:rPr lang="en-US" altLang="zh-TW" dirty="0" err="1"/>
              <a:t>Wating</a:t>
            </a:r>
            <a:r>
              <a:rPr lang="en-US" altLang="zh-TW" dirty="0"/>
              <a:t>…”</a:t>
            </a:r>
            <a:r>
              <a:rPr lang="zh-TW" altLang="en-US" dirty="0"/>
              <a:t>意思是在等待機器人端</a:t>
            </a:r>
            <a:r>
              <a:rPr lang="en-US" altLang="zh-TW" dirty="0"/>
              <a:t>socket</a:t>
            </a:r>
            <a:r>
              <a:rPr lang="zh-TW" altLang="en-US" dirty="0"/>
              <a:t>連線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18" y="1140691"/>
            <a:ext cx="6634370" cy="51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642" y="323272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Step14:</a:t>
            </a:r>
            <a:r>
              <a:rPr lang="zh-TW" altLang="en-US" dirty="0">
                <a:solidFill>
                  <a:schemeClr val="tx1"/>
                </a:solidFill>
              </a:rPr>
              <a:t>進行連線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8789" y="1779156"/>
            <a:ext cx="3442084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dirty="0"/>
              <a:t>接著在機器人端的終端機</a:t>
            </a:r>
            <a:r>
              <a:rPr lang="en-US" altLang="zh-TW" dirty="0"/>
              <a:t>(Terminal)</a:t>
            </a:r>
            <a:r>
              <a:rPr lang="zh-TW" altLang="en-US" dirty="0"/>
              <a:t>輸入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“</a:t>
            </a:r>
            <a:r>
              <a:rPr lang="en-US" altLang="zh-TW" dirty="0" err="1"/>
              <a:t>rosrun</a:t>
            </a:r>
            <a:r>
              <a:rPr lang="en-US" altLang="zh-TW" dirty="0"/>
              <a:t> fuzzy client.py”</a:t>
            </a:r>
          </a:p>
          <a:p>
            <a:pPr marL="0" indent="0">
              <a:buNone/>
            </a:pPr>
            <a:r>
              <a:rPr lang="zh-TW" altLang="en-US" dirty="0"/>
              <a:t>這邊因為是用</a:t>
            </a:r>
            <a:r>
              <a:rPr lang="en-US" altLang="zh-TW" dirty="0"/>
              <a:t>ROS</a:t>
            </a:r>
            <a:r>
              <a:rPr lang="zh-TW" altLang="en-US" dirty="0"/>
              <a:t>系統所以一開始執行檔案要先打</a:t>
            </a:r>
            <a:r>
              <a:rPr lang="en-US" altLang="zh-TW" dirty="0" err="1"/>
              <a:t>rosrun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fuzzy</a:t>
            </a:r>
            <a:r>
              <a:rPr lang="zh-TW" altLang="en-US" dirty="0"/>
              <a:t>則是檔案路徑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client.py</a:t>
            </a:r>
            <a:r>
              <a:rPr lang="zh-TW" altLang="en-US" dirty="0"/>
              <a:t>是連線檔案名稱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690592"/>
            <a:ext cx="4572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7261" y="378691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Step15:</a:t>
            </a:r>
            <a:r>
              <a:rPr lang="zh-TW" altLang="en-US" dirty="0">
                <a:solidFill>
                  <a:schemeClr val="tx1"/>
                </a:solidFill>
              </a:rPr>
              <a:t>取出數據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261" y="1474356"/>
            <a:ext cx="3442084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5" y="2519055"/>
            <a:ext cx="3939758" cy="3140874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72715" y="1779156"/>
            <a:ext cx="344208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zh-TW" altLang="en-US" dirty="0"/>
              <a:t>在終端機中複製所有數據後貼在</a:t>
            </a:r>
            <a:r>
              <a:rPr lang="en-US" altLang="zh-TW" dirty="0"/>
              <a:t>excel</a:t>
            </a:r>
            <a:r>
              <a:rPr lang="zh-TW" altLang="en-US" dirty="0"/>
              <a:t>上即可。</a:t>
            </a:r>
          </a:p>
        </p:txBody>
      </p:sp>
    </p:spTree>
    <p:extLst>
      <p:ext uri="{BB962C8B-B14F-4D97-AF65-F5344CB8AC3E}">
        <p14:creationId xmlns:p14="http://schemas.microsoft.com/office/powerpoint/2010/main" val="29885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電腦端控制及連線程式</a:t>
            </a:r>
          </a:p>
        </p:txBody>
      </p:sp>
    </p:spTree>
    <p:extLst>
      <p:ext uri="{BB962C8B-B14F-4D97-AF65-F5344CB8AC3E}">
        <p14:creationId xmlns:p14="http://schemas.microsoft.com/office/powerpoint/2010/main" val="262715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B7988D-E587-E78C-6BBD-D9766A29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3" y="1496288"/>
            <a:ext cx="5801723" cy="31657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3527" y="1607420"/>
            <a:ext cx="5277929" cy="730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53528" y="2381890"/>
            <a:ext cx="4629726" cy="730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3528" y="3131307"/>
            <a:ext cx="4629726" cy="6673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3528" y="3816420"/>
            <a:ext cx="4629726" cy="730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 flipV="1">
            <a:off x="5831456" y="1911355"/>
            <a:ext cx="1613053" cy="9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7444509" y="1696027"/>
            <a:ext cx="24661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numpy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cxnSpLocks/>
          </p:cNvCxnSpPr>
          <p:nvPr/>
        </p:nvCxnSpPr>
        <p:spPr>
          <a:xfrm flipV="1">
            <a:off x="5183254" y="2696621"/>
            <a:ext cx="1976583" cy="9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183254" y="3423173"/>
            <a:ext cx="1976583" cy="9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183254" y="4168197"/>
            <a:ext cx="1976583" cy="9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159837" y="3983531"/>
            <a:ext cx="24661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socket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164454" y="2471713"/>
            <a:ext cx="24661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匯入時間模組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159837" y="3247743"/>
            <a:ext cx="24661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</p:spTree>
    <p:extLst>
      <p:ext uri="{BB962C8B-B14F-4D97-AF65-F5344CB8AC3E}">
        <p14:creationId xmlns:p14="http://schemas.microsoft.com/office/powerpoint/2010/main" val="2318046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FF92C0F-C045-6432-CD83-64354551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3" y="2477620"/>
            <a:ext cx="9196065" cy="235317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2773" y="2704886"/>
            <a:ext cx="8997657" cy="425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cxnSpLocks/>
            <a:stCxn id="14" idx="0"/>
          </p:cNvCxnSpPr>
          <p:nvPr/>
        </p:nvCxnSpPr>
        <p:spPr>
          <a:xfrm flipV="1">
            <a:off x="4981602" y="1271713"/>
            <a:ext cx="1875687" cy="14331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890895" y="1196885"/>
            <a:ext cx="225310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773" y="3130672"/>
            <a:ext cx="5702367" cy="547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cxnSpLocks/>
            <a:endCxn id="20" idx="0"/>
          </p:cNvCxnSpPr>
          <p:nvPr/>
        </p:nvCxnSpPr>
        <p:spPr>
          <a:xfrm>
            <a:off x="5362873" y="3678584"/>
            <a:ext cx="2055322" cy="1619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85140" y="5298034"/>
            <a:ext cx="2466109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將電腦端的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”1234”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連接阜，必須與機器人端相同</a:t>
            </a:r>
          </a:p>
        </p:txBody>
      </p:sp>
      <p:sp>
        <p:nvSpPr>
          <p:cNvPr id="21" name="矩形 20"/>
          <p:cNvSpPr/>
          <p:nvPr/>
        </p:nvSpPr>
        <p:spPr>
          <a:xfrm>
            <a:off x="482773" y="3658971"/>
            <a:ext cx="3183453" cy="999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cxnSpLocks/>
            <a:stCxn id="21" idx="2"/>
            <a:endCxn id="24" idx="0"/>
          </p:cNvCxnSpPr>
          <p:nvPr/>
        </p:nvCxnSpPr>
        <p:spPr>
          <a:xfrm flipH="1">
            <a:off x="2074499" y="4658254"/>
            <a:ext cx="1" cy="9167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41444" y="5575033"/>
            <a:ext cx="246610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運行程式後將會出現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”Waiting…”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等待機器人端連接</a:t>
            </a:r>
          </a:p>
        </p:txBody>
      </p:sp>
    </p:spTree>
    <p:extLst>
      <p:ext uri="{BB962C8B-B14F-4D97-AF65-F5344CB8AC3E}">
        <p14:creationId xmlns:p14="http://schemas.microsoft.com/office/powerpoint/2010/main" val="24100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2168" y="2944238"/>
            <a:ext cx="4371322" cy="742545"/>
          </a:xfrm>
        </p:spPr>
        <p:txBody>
          <a:bodyPr>
            <a:noAutofit/>
          </a:bodyPr>
          <a:lstStyle/>
          <a:p>
            <a:r>
              <a:rPr lang="en-US" altLang="zh-TW" sz="4500" dirty="0">
                <a:solidFill>
                  <a:schemeClr val="tx1"/>
                </a:solidFill>
              </a:rPr>
              <a:t>Python</a:t>
            </a:r>
            <a:r>
              <a:rPr lang="zh-TW" altLang="en-US" sz="4500" dirty="0">
                <a:solidFill>
                  <a:schemeClr val="tx1"/>
                </a:solidFill>
              </a:rPr>
              <a:t>檔案建立</a:t>
            </a:r>
          </a:p>
        </p:txBody>
      </p:sp>
    </p:spTree>
    <p:extLst>
      <p:ext uri="{BB962C8B-B14F-4D97-AF65-F5344CB8AC3E}">
        <p14:creationId xmlns:p14="http://schemas.microsoft.com/office/powerpoint/2010/main" val="3439295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4E3567F-C04E-A4AE-C3FA-3060EC63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69" y="1386118"/>
            <a:ext cx="6130674" cy="39731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0344" y="1446935"/>
            <a:ext cx="2736273" cy="27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cxnSpLocks/>
            <a:stCxn id="5" idx="3"/>
            <a:endCxn id="7" idx="1"/>
          </p:cNvCxnSpPr>
          <p:nvPr/>
        </p:nvCxnSpPr>
        <p:spPr>
          <a:xfrm>
            <a:off x="3306617" y="1584343"/>
            <a:ext cx="4158674" cy="472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465291" y="1446934"/>
            <a:ext cx="38885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會持續嘗試連接直到成功</a:t>
            </a:r>
          </a:p>
        </p:txBody>
      </p:sp>
      <p:sp>
        <p:nvSpPr>
          <p:cNvPr id="10" name="矩形 9"/>
          <p:cNvSpPr/>
          <p:nvPr/>
        </p:nvSpPr>
        <p:spPr>
          <a:xfrm>
            <a:off x="586386" y="2538859"/>
            <a:ext cx="6130674" cy="27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cxnSpLocks/>
            <a:stCxn id="10" idx="3"/>
            <a:endCxn id="14" idx="1"/>
          </p:cNvCxnSpPr>
          <p:nvPr/>
        </p:nvCxnSpPr>
        <p:spPr>
          <a:xfrm flipV="1">
            <a:off x="6717060" y="2462219"/>
            <a:ext cx="1342245" cy="214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059305" y="2139053"/>
            <a:ext cx="3506951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接收誤差訊號並將誤差訊號以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utf8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格式進行解碼</a:t>
            </a:r>
          </a:p>
        </p:txBody>
      </p:sp>
      <p:sp>
        <p:nvSpPr>
          <p:cNvPr id="15" name="矩形 14"/>
          <p:cNvSpPr/>
          <p:nvPr/>
        </p:nvSpPr>
        <p:spPr>
          <a:xfrm>
            <a:off x="586386" y="2814602"/>
            <a:ext cx="5608061" cy="236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>
            <a:cxnSpLocks/>
            <a:stCxn id="15" idx="3"/>
          </p:cNvCxnSpPr>
          <p:nvPr/>
        </p:nvCxnSpPr>
        <p:spPr>
          <a:xfrm>
            <a:off x="6194447" y="2933061"/>
            <a:ext cx="493471" cy="15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687919" y="2902060"/>
            <a:ext cx="524546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1:-1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代表全部之誤差訊號數值</a:t>
            </a:r>
          </a:p>
        </p:txBody>
      </p:sp>
      <p:sp>
        <p:nvSpPr>
          <p:cNvPr id="19" name="矩形 18"/>
          <p:cNvSpPr/>
          <p:nvPr/>
        </p:nvSpPr>
        <p:spPr>
          <a:xfrm>
            <a:off x="551868" y="3678971"/>
            <a:ext cx="5608061" cy="15441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6173028" y="4356653"/>
            <a:ext cx="509514" cy="1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682542" y="4163161"/>
            <a:ext cx="524546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將位置以及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線速度角速度存入矩陣</a:t>
            </a:r>
          </a:p>
        </p:txBody>
      </p:sp>
    </p:spTree>
    <p:extLst>
      <p:ext uri="{BB962C8B-B14F-4D97-AF65-F5344CB8AC3E}">
        <p14:creationId xmlns:p14="http://schemas.microsoft.com/office/powerpoint/2010/main" val="2058422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1E3F79-40B0-8A13-48D6-5126F557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4" y="2277773"/>
            <a:ext cx="6772761" cy="20664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兩個子系統的功能皆為將線速度、角速度與現在的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值轉換為下一個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值，所以只需定義一函數</a:t>
            </a:r>
            <a:r>
              <a:rPr lang="zh-TW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9214" y="2277772"/>
            <a:ext cx="6221533" cy="413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6856462" y="2468982"/>
            <a:ext cx="12873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143783" y="2284316"/>
            <a:ext cx="24661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創立座標轉換函數</a:t>
            </a:r>
          </a:p>
        </p:txBody>
      </p:sp>
      <p:sp>
        <p:nvSpPr>
          <p:cNvPr id="9" name="矩形 8"/>
          <p:cNvSpPr/>
          <p:nvPr/>
        </p:nvSpPr>
        <p:spPr>
          <a:xfrm>
            <a:off x="708889" y="2882376"/>
            <a:ext cx="6468288" cy="1077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209015" y="3420950"/>
            <a:ext cx="12873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496336" y="3036196"/>
            <a:ext cx="246610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將線速度、角速度與現在的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值計算得到下一個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82217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59AE0C-22DB-0369-B7BE-58599CD6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89" y="2260999"/>
            <a:ext cx="7854500" cy="22951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此子系統將平面座標之參考機器人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值減去實際機器人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值的差與機器人角度轉換成機器人座標系統的</a:t>
            </a:r>
            <a:r>
              <a:rPr lang="en-US" altLang="zh-TW" sz="25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25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500" i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zh-TW" altLang="zh-TW" sz="2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8889" y="2923416"/>
            <a:ext cx="7719119" cy="1138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08889" y="2301081"/>
            <a:ext cx="6020953" cy="377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  <a:endCxn id="8" idx="1"/>
          </p:cNvCxnSpPr>
          <p:nvPr/>
        </p:nvCxnSpPr>
        <p:spPr>
          <a:xfrm>
            <a:off x="6748315" y="2485747"/>
            <a:ext cx="18335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581862" y="2301081"/>
            <a:ext cx="3472873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創立誤差轉換函數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8426021" y="3532423"/>
            <a:ext cx="12873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713342" y="3113312"/>
            <a:ext cx="2478657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將平面座標之參考機器人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值減去實際機器人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值的差與機器人角度計算得到機器人座標系統的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19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2005E13-4E56-4266-36EB-63DF6703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66" y="1019694"/>
            <a:ext cx="5356677" cy="25724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173" y="1003463"/>
            <a:ext cx="6020953" cy="3902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6475599" y="1190029"/>
            <a:ext cx="12873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781393" y="623347"/>
            <a:ext cx="3472873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副程式，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輸入為參考線速度、角速度，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，及角度誤差訊號</a:t>
            </a:r>
          </a:p>
        </p:txBody>
      </p:sp>
      <p:cxnSp>
        <p:nvCxnSpPr>
          <p:cNvPr id="9" name="直線單箭頭接點 8"/>
          <p:cNvCxnSpPr>
            <a:cxnSpLocks/>
            <a:stCxn id="8" idx="3"/>
            <a:endCxn id="11" idx="1"/>
          </p:cNvCxnSpPr>
          <p:nvPr/>
        </p:nvCxnSpPr>
        <p:spPr>
          <a:xfrm>
            <a:off x="6370918" y="2718782"/>
            <a:ext cx="211811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489032" y="2257117"/>
            <a:ext cx="1736437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定義前鑑部為參考角速度與參考線速度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8809" y="1845308"/>
            <a:ext cx="5792109" cy="1746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8196264-9F0E-BE6E-3B45-019882E55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4" y="4215954"/>
            <a:ext cx="7342857" cy="174694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A5A502C-14BD-1BC0-F4C5-E66C5373D652}"/>
              </a:ext>
            </a:extLst>
          </p:cNvPr>
          <p:cNvSpPr/>
          <p:nvPr/>
        </p:nvSpPr>
        <p:spPr>
          <a:xfrm>
            <a:off x="578809" y="4043719"/>
            <a:ext cx="7797440" cy="2054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9ABF8A4-089C-CDA6-C2F6-9223DCAD31DF}"/>
              </a:ext>
            </a:extLst>
          </p:cNvPr>
          <p:cNvCxnSpPr>
            <a:cxnSpLocks/>
          </p:cNvCxnSpPr>
          <p:nvPr/>
        </p:nvCxnSpPr>
        <p:spPr>
          <a:xfrm>
            <a:off x="8401366" y="5038914"/>
            <a:ext cx="1734672" cy="318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FC83966-E77A-26F6-89B9-2082D0197D73}"/>
              </a:ext>
            </a:extLst>
          </p:cNvPr>
          <p:cNvSpPr txBox="1"/>
          <p:nvPr/>
        </p:nvSpPr>
        <p:spPr>
          <a:xfrm>
            <a:off x="10136038" y="4766261"/>
            <a:ext cx="141771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定義控制增益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5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04637" y="1276708"/>
            <a:ext cx="5493325" cy="3631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6797963" y="3295114"/>
            <a:ext cx="12873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085284" y="3059668"/>
            <a:ext cx="161289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第一歸屬度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D972020-18AE-D672-41CC-88D0C4BE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61" y="1742733"/>
            <a:ext cx="3443604" cy="28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F96B5C-6526-481D-AEAC-3B6E68C917F0}"/>
              </a:ext>
            </a:extLst>
          </p:cNvPr>
          <p:cNvSpPr/>
          <p:nvPr/>
        </p:nvSpPr>
        <p:spPr>
          <a:xfrm>
            <a:off x="1250873" y="1871014"/>
            <a:ext cx="5470769" cy="3856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77B624B-443B-4379-8C4C-6B7D7C95365A}"/>
              </a:ext>
            </a:extLst>
          </p:cNvPr>
          <p:cNvCxnSpPr>
            <a:cxnSpLocks/>
          </p:cNvCxnSpPr>
          <p:nvPr/>
        </p:nvCxnSpPr>
        <p:spPr>
          <a:xfrm flipV="1">
            <a:off x="6765926" y="3617268"/>
            <a:ext cx="157596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759D46-12BE-4BDD-87DC-3BA2A25588D4}"/>
              </a:ext>
            </a:extLst>
          </p:cNvPr>
          <p:cNvSpPr txBox="1"/>
          <p:nvPr/>
        </p:nvSpPr>
        <p:spPr>
          <a:xfrm>
            <a:off x="8341895" y="3429000"/>
            <a:ext cx="157596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第二歸屬度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2AE0B8-1F99-31BE-5085-3991F2F5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9" y="2448047"/>
            <a:ext cx="3720420" cy="252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93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1301" y="2270843"/>
            <a:ext cx="2860267" cy="1860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5288439" y="3137630"/>
            <a:ext cx="1567291" cy="176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855730" y="2984559"/>
            <a:ext cx="182461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觸發強度計算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34E9C8E-9027-047D-5600-939EAFA8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13" y="2767378"/>
            <a:ext cx="2773055" cy="9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7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BBE688-89BB-4DC0-BFA3-454E6C5B3CD4}"/>
              </a:ext>
            </a:extLst>
          </p:cNvPr>
          <p:cNvSpPr/>
          <p:nvPr/>
        </p:nvSpPr>
        <p:spPr>
          <a:xfrm>
            <a:off x="189592" y="1575939"/>
            <a:ext cx="10431258" cy="1287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0EF09A3-3077-436A-A4E0-2D0D7ED1C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405221" y="2863555"/>
            <a:ext cx="0" cy="9040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98BD7F-DF3E-4842-8365-49E556958A0C}"/>
              </a:ext>
            </a:extLst>
          </p:cNvPr>
          <p:cNvSpPr txBox="1"/>
          <p:nvPr/>
        </p:nvSpPr>
        <p:spPr>
          <a:xfrm>
            <a:off x="3510684" y="3767562"/>
            <a:ext cx="3789073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計算控制器輸出，並加上前饋輸出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7F41DD-74AD-F9D4-61DF-8ED7090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9" y="1838794"/>
            <a:ext cx="1030476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59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CD0EA1-D449-7515-25A7-2396ECFB5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4" y="764232"/>
            <a:ext cx="6724951" cy="42529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0712" y="654231"/>
            <a:ext cx="6624487" cy="5047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7315199" y="906617"/>
            <a:ext cx="956708" cy="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271907" y="706154"/>
            <a:ext cx="1965117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宣告全域變數</a:t>
            </a:r>
          </a:p>
        </p:txBody>
      </p:sp>
      <p:sp>
        <p:nvSpPr>
          <p:cNvPr id="12" name="矩形 11"/>
          <p:cNvSpPr/>
          <p:nvPr/>
        </p:nvSpPr>
        <p:spPr>
          <a:xfrm>
            <a:off x="682239" y="1625061"/>
            <a:ext cx="1274897" cy="1063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cxnSpLocks/>
            <a:stCxn id="12" idx="3"/>
            <a:endCxn id="14" idx="1"/>
          </p:cNvCxnSpPr>
          <p:nvPr/>
        </p:nvCxnSpPr>
        <p:spPr>
          <a:xfrm flipV="1">
            <a:off x="1957136" y="2067672"/>
            <a:ext cx="5527469" cy="89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484605" y="1883006"/>
            <a:ext cx="275241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定義參考機器人之初始點</a:t>
            </a:r>
          </a:p>
        </p:txBody>
      </p:sp>
      <p:sp>
        <p:nvSpPr>
          <p:cNvPr id="15" name="矩形 14"/>
          <p:cNvSpPr/>
          <p:nvPr/>
        </p:nvSpPr>
        <p:spPr>
          <a:xfrm>
            <a:off x="682239" y="3577790"/>
            <a:ext cx="922925" cy="783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cxnSpLocks/>
            <a:endCxn id="17" idx="1"/>
          </p:cNvCxnSpPr>
          <p:nvPr/>
        </p:nvCxnSpPr>
        <p:spPr>
          <a:xfrm flipV="1">
            <a:off x="1613637" y="3878722"/>
            <a:ext cx="5939909" cy="1464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553546" y="3694056"/>
            <a:ext cx="3166221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定義線速度及角速度之初始值</a:t>
            </a:r>
          </a:p>
        </p:txBody>
      </p:sp>
      <p:sp>
        <p:nvSpPr>
          <p:cNvPr id="18" name="矩形 17"/>
          <p:cNvSpPr/>
          <p:nvPr/>
        </p:nvSpPr>
        <p:spPr>
          <a:xfrm>
            <a:off x="690712" y="4364249"/>
            <a:ext cx="2736273" cy="783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cxnSpLocks/>
            <a:endCxn id="20" idx="1"/>
          </p:cNvCxnSpPr>
          <p:nvPr/>
        </p:nvCxnSpPr>
        <p:spPr>
          <a:xfrm>
            <a:off x="3426985" y="4784897"/>
            <a:ext cx="1086104" cy="5436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513089" y="5143899"/>
            <a:ext cx="455381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定義控制機器人最大線速度與角速度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29EB7A-764F-4432-97AD-98BB273D9D89}"/>
              </a:ext>
            </a:extLst>
          </p:cNvPr>
          <p:cNvSpPr/>
          <p:nvPr/>
        </p:nvSpPr>
        <p:spPr>
          <a:xfrm>
            <a:off x="690713" y="2688588"/>
            <a:ext cx="1266424" cy="891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7BEA141-5ABE-4154-8368-9E03A876317D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965609" y="3086514"/>
            <a:ext cx="5510524" cy="96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48592B-6DD0-446B-AAF0-6C617F0CF33E}"/>
              </a:ext>
            </a:extLst>
          </p:cNvPr>
          <p:cNvSpPr txBox="1"/>
          <p:nvPr/>
        </p:nvSpPr>
        <p:spPr>
          <a:xfrm>
            <a:off x="7476133" y="2901848"/>
            <a:ext cx="276089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定義實際機器人之初始點</a:t>
            </a:r>
          </a:p>
        </p:txBody>
      </p:sp>
    </p:spTree>
    <p:extLst>
      <p:ext uri="{BB962C8B-B14F-4D97-AF65-F5344CB8AC3E}">
        <p14:creationId xmlns:p14="http://schemas.microsoft.com/office/powerpoint/2010/main" val="100216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205180" y="2330161"/>
            <a:ext cx="3687620" cy="1345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5" idx="3"/>
            <a:endCxn id="7" idx="1"/>
          </p:cNvCxnSpPr>
          <p:nvPr/>
        </p:nvCxnSpPr>
        <p:spPr>
          <a:xfrm>
            <a:off x="5892800" y="3003117"/>
            <a:ext cx="111415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006954" y="2679951"/>
            <a:ext cx="337472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定義參考線速度及角速度，在此為定義螺旋形軌跡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951BC8-7ED6-B450-065C-935BEF54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58" y="2361248"/>
            <a:ext cx="2436565" cy="13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6254"/>
            <a:ext cx="11930302" cy="1320800"/>
          </a:xfrm>
        </p:spPr>
        <p:txBody>
          <a:bodyPr>
            <a:noAutofit/>
          </a:bodyPr>
          <a:lstStyle/>
          <a:p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Step1: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首先開啟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Linux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虛擬機，進入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Linux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桌面，下方圖片為雲端伺服器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Linux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桌面畫面，要建立雲端伺服器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Socket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程式前，首先要先開啟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Terminal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視窗，按下下圖紅框處便可開啟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Terminal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視窗。</a:t>
            </a:r>
            <a:b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zh-TW" altLang="en-US" sz="2500" dirty="0">
              <a:solidFill>
                <a:schemeClr val="tx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82965" y="4073387"/>
            <a:ext cx="429690" cy="39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60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C779BD5-E59A-A394-9C0A-43873362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2" y="2457528"/>
            <a:ext cx="6851239" cy="15995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5232" y="2443995"/>
            <a:ext cx="5036129" cy="358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5231" y="2855709"/>
            <a:ext cx="5036130" cy="311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5231" y="3173146"/>
            <a:ext cx="6683954" cy="358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5" idx="3"/>
            <a:endCxn id="9" idx="1"/>
          </p:cNvCxnSpPr>
          <p:nvPr/>
        </p:nvCxnSpPr>
        <p:spPr>
          <a:xfrm flipV="1">
            <a:off x="5441361" y="2593856"/>
            <a:ext cx="1815110" cy="293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256471" y="2409190"/>
            <a:ext cx="459391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將參考訊號匯入至座標轉換子系統</a:t>
            </a:r>
          </a:p>
        </p:txBody>
      </p:sp>
      <p:cxnSp>
        <p:nvCxnSpPr>
          <p:cNvPr id="13" name="直線單箭頭接點 12"/>
          <p:cNvCxnSpPr>
            <a:cxnSpLocks/>
            <a:stCxn id="6" idx="3"/>
            <a:endCxn id="14" idx="1"/>
          </p:cNvCxnSpPr>
          <p:nvPr/>
        </p:nvCxnSpPr>
        <p:spPr>
          <a:xfrm flipV="1">
            <a:off x="5441361" y="2958585"/>
            <a:ext cx="1815110" cy="53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256471" y="2773919"/>
            <a:ext cx="459391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將實際機器人訊號匯入至座標轉換子系統</a:t>
            </a:r>
          </a:p>
        </p:txBody>
      </p:sp>
      <p:cxnSp>
        <p:nvCxnSpPr>
          <p:cNvPr id="15" name="直線單箭頭接點 14"/>
          <p:cNvCxnSpPr>
            <a:cxnSpLocks/>
            <a:stCxn id="7" idx="3"/>
          </p:cNvCxnSpPr>
          <p:nvPr/>
        </p:nvCxnSpPr>
        <p:spPr>
          <a:xfrm>
            <a:off x="7089185" y="3352335"/>
            <a:ext cx="1815111" cy="375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904297" y="3270934"/>
            <a:ext cx="2946094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計算誤差訊號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31" y="3518500"/>
            <a:ext cx="6683954" cy="358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cxnSpLocks/>
            <a:stCxn id="17" idx="3"/>
          </p:cNvCxnSpPr>
          <p:nvPr/>
        </p:nvCxnSpPr>
        <p:spPr>
          <a:xfrm>
            <a:off x="7089185" y="3697689"/>
            <a:ext cx="1815111" cy="775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8904297" y="3656229"/>
            <a:ext cx="2946094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將誤差訊號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θ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及參考訊號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、</a:t>
            </a:r>
            <a:r>
              <a:rPr lang="en-US" altLang="zh-TW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控制器進行計算</a:t>
            </a:r>
          </a:p>
        </p:txBody>
      </p:sp>
    </p:spTree>
    <p:extLst>
      <p:ext uri="{BB962C8B-B14F-4D97-AF65-F5344CB8AC3E}">
        <p14:creationId xmlns:p14="http://schemas.microsoft.com/office/powerpoint/2010/main" val="632474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2ACA6F-A1DC-FAC6-6552-5CA3CEDCE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73907" y="2239311"/>
            <a:ext cx="3687620" cy="3209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5" idx="3"/>
            <a:endCxn id="7" idx="1"/>
          </p:cNvCxnSpPr>
          <p:nvPr/>
        </p:nvCxnSpPr>
        <p:spPr>
          <a:xfrm>
            <a:off x="5061527" y="3844274"/>
            <a:ext cx="1261935" cy="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323462" y="3521975"/>
            <a:ext cx="337472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限制機器人最大及最小線速度，角速度。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3B78E5-A249-1EA3-A0E0-3A37305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13" y="2403884"/>
            <a:ext cx="2921934" cy="28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57034" y="575468"/>
            <a:ext cx="3687620" cy="1742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6" idx="3"/>
            <a:endCxn id="8" idx="1"/>
          </p:cNvCxnSpPr>
          <p:nvPr/>
        </p:nvCxnSpPr>
        <p:spPr>
          <a:xfrm flipV="1">
            <a:off x="5144654" y="1446897"/>
            <a:ext cx="132659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471244" y="1123731"/>
            <a:ext cx="337472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將計算完之控制訊號編碼後由網路進行傳輸</a:t>
            </a:r>
          </a:p>
        </p:txBody>
      </p:sp>
      <p:sp>
        <p:nvSpPr>
          <p:cNvPr id="11" name="矩形 10"/>
          <p:cNvSpPr/>
          <p:nvPr/>
        </p:nvSpPr>
        <p:spPr>
          <a:xfrm>
            <a:off x="1457034" y="2632869"/>
            <a:ext cx="3687620" cy="2697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143209" y="4001293"/>
            <a:ext cx="132659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471244" y="3678127"/>
            <a:ext cx="337472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若要使程式停止，則按</a:t>
            </a:r>
            <a:r>
              <a:rPr lang="en-US" altLang="zh-TW" dirty="0" err="1"/>
              <a:t>ctr+c</a:t>
            </a:r>
            <a:r>
              <a:rPr lang="zh-TW" altLang="en-US" dirty="0"/>
              <a:t>則機器人線速度及角速度將為</a:t>
            </a:r>
            <a:r>
              <a:rPr lang="en-US" altLang="zh-TW" dirty="0"/>
              <a:t>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6AF5F2-182C-204F-C25E-947BBAEF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45" y="1036940"/>
            <a:ext cx="3342715" cy="8199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314155-F345-FA32-73BB-BC946662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79" y="3262260"/>
            <a:ext cx="3099505" cy="12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1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643" y="258619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Step2: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接著輸入「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cd fuzzy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」，將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Terminal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所在之資料夾路徑移至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fuzzy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資料夾下，如下圖紅框所示。</a:t>
            </a:r>
            <a:b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zh-TW" altLang="en-US" sz="25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13" y="1364102"/>
            <a:ext cx="9144000" cy="4905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9426" y="3260436"/>
            <a:ext cx="1334538" cy="183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77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643" y="258619"/>
            <a:ext cx="10203102" cy="1320800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Step3: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接著創建一個名為「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fuzzy1.py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」的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python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檔以撰寫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Socket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程式碼，於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Terminal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中輸入「</a:t>
            </a:r>
            <a:r>
              <a:rPr lang="en-US" altLang="zh-TW" sz="2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nano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 fuzzy1.py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」，如下圖紅框所示。</a:t>
            </a:r>
            <a:b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zh-TW" altLang="en-US" sz="25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13" y="1364102"/>
            <a:ext cx="9144000" cy="4905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0188" y="3343564"/>
            <a:ext cx="1962611" cy="192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73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7" y="1341728"/>
            <a:ext cx="9144000" cy="4905375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98643" y="258619"/>
            <a:ext cx="10203102" cy="1320800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Step4: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創建後，可看到一個名為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fuzzy1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python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檔，如下圖紅框處。</a:t>
            </a:r>
            <a:b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zh-TW" altLang="en-US" sz="25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2874" y="3143423"/>
            <a:ext cx="539750" cy="153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60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4" y="1496707"/>
            <a:ext cx="9797480" cy="525594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98643" y="258619"/>
            <a:ext cx="1020310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Step5: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接著將</a:t>
            </a:r>
            <a:r>
              <a:rPr lang="en-US" altLang="zh-TW" sz="2500" dirty="0">
                <a:solidFill>
                  <a:schemeClr val="tx1"/>
                </a:solidFill>
                <a:cs typeface="Times New Roman" panose="02020603050405020304" pitchFamily="18" charset="0"/>
              </a:rPr>
              <a:t>Socket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程式碼貼上，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接著按下「</a:t>
            </a:r>
            <a:r>
              <a:rPr lang="en-US" altLang="zh-TW" sz="2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Ctrl+O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」，便可看到</a:t>
            </a:r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顯示是否儲存，並按下「</a:t>
            </a:r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Enter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」鍵便能成功儲存</a:t>
            </a:r>
            <a:r>
              <a:rPr lang="zh-TW" altLang="en-US" sz="2500" dirty="0">
                <a:solidFill>
                  <a:schemeClr val="tx1"/>
                </a:solidFill>
                <a:cs typeface="Times New Roman" panose="02020603050405020304" pitchFamily="18" charset="0"/>
              </a:rPr>
              <a:t>，可得如下圖所示。</a:t>
            </a:r>
          </a:p>
          <a:p>
            <a:endParaRPr lang="zh-TW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6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4215" y="593545"/>
            <a:ext cx="80448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Step6: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Enter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」鍵後便可看到下圖。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9434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415</TotalTime>
  <Words>1046</Words>
  <Application>Microsoft Office PowerPoint</Application>
  <PresentationFormat>寬螢幕</PresentationFormat>
  <Paragraphs>133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標楷體</vt:lpstr>
      <vt:lpstr>Calibri</vt:lpstr>
      <vt:lpstr>Calibri Light</vt:lpstr>
      <vt:lpstr>Times New Roman</vt:lpstr>
      <vt:lpstr>Wingdings</vt:lpstr>
      <vt:lpstr>回顧</vt:lpstr>
      <vt:lpstr>C01機器人操作步驟</vt:lpstr>
      <vt:lpstr>大綱</vt:lpstr>
      <vt:lpstr>Python檔案建立</vt:lpstr>
      <vt:lpstr>Step1:首先開啟Linux虛擬機，進入Linux桌面，下方圖片為雲端伺服器Linux桌面畫面，要建立雲端伺服器Socket程式前，首先要先開啟Terminal視窗，按下下圖紅框處便可開啟Terminal視窗。 </vt:lpstr>
      <vt:lpstr>Step2:接著輸入「cd fuzzy」，將Terminal所在之資料夾路徑移至fuzzy資料夾下，如下圖紅框所示。 </vt:lpstr>
      <vt:lpstr>Step3:接著創建一個名為「fuzzy1.py」的python檔以撰寫Socket程式碼，於Terminal中輸入「nano fuzzy1.py」，如下圖紅框所示。 </vt:lpstr>
      <vt:lpstr>Step4:創建後，可看到一個名為fuzzy1的python檔，如下圖紅框處。 </vt:lpstr>
      <vt:lpstr>PowerPoint 簡報</vt:lpstr>
      <vt:lpstr>PowerPoint 簡報</vt:lpstr>
      <vt:lpstr>PowerPoint 簡報</vt:lpstr>
      <vt:lpstr>實驗操作步驟</vt:lpstr>
      <vt:lpstr>Step1:查詢ip</vt:lpstr>
      <vt:lpstr>Step2:得知IP位置</vt:lpstr>
      <vt:lpstr>Step3:更改ip及程式碼</vt:lpstr>
      <vt:lpstr>Step4:點開robot_ws資料夾</vt:lpstr>
      <vt:lpstr>Step5:點開src資料夾</vt:lpstr>
      <vt:lpstr>Step6:點開c01資料夾</vt:lpstr>
      <vt:lpstr>Step7:點開fuzzy資料夾</vt:lpstr>
      <vt:lpstr>Step8:點開src資料夾</vt:lpstr>
      <vt:lpstr>Step9:更改ip，點開client.py</vt:lpstr>
      <vt:lpstr>Step10:在程式碼中更改IP位置以及port</vt:lpstr>
      <vt:lpstr>Step11:更改執行路徑</vt:lpstr>
      <vt:lpstr>Step12:執行控制程式</vt:lpstr>
      <vt:lpstr>Step13:等待socket連線</vt:lpstr>
      <vt:lpstr>Step14:進行連線</vt:lpstr>
      <vt:lpstr>Step15:取出數據</vt:lpstr>
      <vt:lpstr>電腦端控制及連線程式</vt:lpstr>
      <vt:lpstr>PowerPoint 簡報</vt:lpstr>
      <vt:lpstr>PowerPoint 簡報</vt:lpstr>
      <vt:lpstr>PowerPoint 簡報</vt:lpstr>
      <vt:lpstr>兩個子系統的功能皆為將線速度、角速度與現在的x、y、θ值轉換為下一個x、y與θ值，所以只需定義一函數。</vt:lpstr>
      <vt:lpstr>此子系統將平面座標之參考機器人xr、yr與θr值減去實際機器人xa、ya與θa值的差與機器人角度轉換成機器人座標系統的ex、ey與eθ。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C01機器人操作步驟</dc:title>
  <dc:creator>wei wei</dc:creator>
  <cp:lastModifiedBy>承志 鍾</cp:lastModifiedBy>
  <cp:revision>39</cp:revision>
  <dcterms:created xsi:type="dcterms:W3CDTF">2020-08-23T14:00:38Z</dcterms:created>
  <dcterms:modified xsi:type="dcterms:W3CDTF">2022-08-18T05:49:11Z</dcterms:modified>
</cp:coreProperties>
</file>